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2" r:id="rId2"/>
    <p:sldId id="259" r:id="rId3"/>
    <p:sldId id="305" r:id="rId4"/>
    <p:sldId id="282" r:id="rId5"/>
    <p:sldId id="269" r:id="rId6"/>
    <p:sldId id="304" r:id="rId7"/>
    <p:sldId id="322" r:id="rId8"/>
    <p:sldId id="323" r:id="rId9"/>
    <p:sldId id="324" r:id="rId10"/>
    <p:sldId id="325" r:id="rId11"/>
    <p:sldId id="326" r:id="rId12"/>
    <p:sldId id="327" r:id="rId13"/>
    <p:sldId id="318" r:id="rId14"/>
    <p:sldId id="300" r:id="rId15"/>
    <p:sldId id="317" r:id="rId16"/>
    <p:sldId id="320" r:id="rId17"/>
    <p:sldId id="319" r:id="rId18"/>
    <p:sldId id="32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ADA"/>
    <a:srgbClr val="96D0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88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A3D662-958D-41E1-8861-EAE414B7E720}" type="doc">
      <dgm:prSet loTypeId="urn:microsoft.com/office/officeart/2005/8/layout/rings+Icon" loCatId="relationship" qsTypeId="urn:microsoft.com/office/officeart/2005/8/quickstyle/simple1" qsCatId="simple" csTypeId="urn:microsoft.com/office/officeart/2005/8/colors/colorful4" csCatId="colorful" phldr="1"/>
      <dgm:spPr/>
    </dgm:pt>
    <dgm:pt modelId="{CB1A78F8-9B3E-4CE3-8C6F-4B4AC723E31F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AU" sz="1800" dirty="0"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Which information processing skills will you focus on? </a:t>
          </a:r>
        </a:p>
        <a:p>
          <a:pPr>
            <a:buFont typeface="Arial" panose="020B0604020202020204" pitchFamily="34" charset="0"/>
            <a:buChar char="•"/>
          </a:pPr>
          <a:r>
            <a:rPr lang="en-AU" sz="1800" i="1" dirty="0">
              <a:latin typeface="+mn-lt"/>
            </a:rPr>
            <a:t>Are they achievable for your students?</a:t>
          </a:r>
        </a:p>
      </dgm:t>
    </dgm:pt>
    <dgm:pt modelId="{386B765B-53B3-4E92-AD01-4D405367B7CD}" type="parTrans" cxnId="{00F55007-3FF1-4560-BAE4-3441846148D9}">
      <dgm:prSet/>
      <dgm:spPr/>
      <dgm:t>
        <a:bodyPr/>
        <a:lstStyle/>
        <a:p>
          <a:endParaRPr lang="en-AU"/>
        </a:p>
      </dgm:t>
    </dgm:pt>
    <dgm:pt modelId="{EC084286-55F7-4E74-8F82-9E10F1B5E091}" type="sibTrans" cxnId="{00F55007-3FF1-4560-BAE4-3441846148D9}">
      <dgm:prSet/>
      <dgm:spPr/>
      <dgm:t>
        <a:bodyPr/>
        <a:lstStyle/>
        <a:p>
          <a:endParaRPr lang="en-AU"/>
        </a:p>
      </dgm:t>
    </dgm:pt>
    <dgm:pt modelId="{1D777244-611B-452E-B9BD-1C7F11F28202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AU" sz="1800" dirty="0"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What do you want the students to learn? </a:t>
          </a:r>
          <a:endParaRPr lang="en-AU" sz="1800" dirty="0">
            <a:latin typeface="+mn-lt"/>
          </a:endParaRPr>
        </a:p>
      </dgm:t>
    </dgm:pt>
    <dgm:pt modelId="{30AB3220-A011-4121-85AB-D0645A15D1CC}" type="parTrans" cxnId="{52CFD676-8BDA-4190-8CB4-D9F83D33E3D3}">
      <dgm:prSet/>
      <dgm:spPr/>
      <dgm:t>
        <a:bodyPr/>
        <a:lstStyle/>
        <a:p>
          <a:endParaRPr lang="en-AU"/>
        </a:p>
      </dgm:t>
    </dgm:pt>
    <dgm:pt modelId="{8037D80A-2776-4CC7-BCCB-4B756A407D81}" type="sibTrans" cxnId="{52CFD676-8BDA-4190-8CB4-D9F83D33E3D3}">
      <dgm:prSet/>
      <dgm:spPr/>
      <dgm:t>
        <a:bodyPr/>
        <a:lstStyle/>
        <a:p>
          <a:endParaRPr lang="en-AU"/>
        </a:p>
      </dgm:t>
    </dgm:pt>
    <dgm:pt modelId="{D6C6D63C-C4D4-426D-ACE7-7641505285F9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AU" sz="1800" dirty="0">
              <a:latin typeface="+mn-lt"/>
            </a:rPr>
            <a:t>What strengths and talents can you bring to the learning experience?</a:t>
          </a:r>
        </a:p>
      </dgm:t>
    </dgm:pt>
    <dgm:pt modelId="{A503077B-D6C3-4735-BC64-76EC9B623C4E}" type="parTrans" cxnId="{551B2D5F-2BF9-4F0B-805B-7A84B5D78A3D}">
      <dgm:prSet/>
      <dgm:spPr/>
      <dgm:t>
        <a:bodyPr/>
        <a:lstStyle/>
        <a:p>
          <a:endParaRPr lang="en-AU"/>
        </a:p>
      </dgm:t>
    </dgm:pt>
    <dgm:pt modelId="{C5421DCD-F5F9-4202-982D-C91226DDF570}" type="sibTrans" cxnId="{551B2D5F-2BF9-4F0B-805B-7A84B5D78A3D}">
      <dgm:prSet/>
      <dgm:spPr/>
      <dgm:t>
        <a:bodyPr/>
        <a:lstStyle/>
        <a:p>
          <a:endParaRPr lang="en-AU"/>
        </a:p>
      </dgm:t>
    </dgm:pt>
    <dgm:pt modelId="{BF85F045-468F-D24D-B6D3-5A2EFBDEA829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AU" sz="19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rPr>
            <a:t>I</a:t>
          </a:r>
          <a:r>
            <a:rPr lang="en-AU" sz="18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s there a specific text that </a:t>
          </a:r>
          <a:r>
            <a:rPr lang="en-AU" sz="1800" dirty="0"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would support this concept/outcome?</a:t>
          </a:r>
        </a:p>
        <a:p>
          <a:pPr>
            <a:buFont typeface="Arial" panose="020B0604020202020204" pitchFamily="34" charset="0"/>
            <a:buNone/>
          </a:pPr>
          <a:r>
            <a:rPr lang="en-AU" sz="1800" dirty="0"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AU" sz="1800" i="1" dirty="0"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What other books might you include?</a:t>
          </a:r>
          <a:endParaRPr lang="en-AU" sz="1800" i="1" dirty="0">
            <a:latin typeface="+mn-lt"/>
          </a:endParaRPr>
        </a:p>
      </dgm:t>
    </dgm:pt>
    <dgm:pt modelId="{D175551D-37B3-3E4B-8060-B1CBC65F92CC}" type="parTrans" cxnId="{A1B4BE88-2941-7241-BAA3-73565E04E358}">
      <dgm:prSet/>
      <dgm:spPr/>
      <dgm:t>
        <a:bodyPr/>
        <a:lstStyle/>
        <a:p>
          <a:endParaRPr lang="en-US"/>
        </a:p>
      </dgm:t>
    </dgm:pt>
    <dgm:pt modelId="{32283513-FF2B-2F46-B000-A50EB4900F64}" type="sibTrans" cxnId="{A1B4BE88-2941-7241-BAA3-73565E04E358}">
      <dgm:prSet/>
      <dgm:spPr/>
      <dgm:t>
        <a:bodyPr/>
        <a:lstStyle/>
        <a:p>
          <a:endParaRPr lang="en-US"/>
        </a:p>
      </dgm:t>
    </dgm:pt>
    <dgm:pt modelId="{B25C58EB-A8A9-42B9-A9F8-2C7D6F87DB20}" type="pres">
      <dgm:prSet presAssocID="{3CA3D662-958D-41E1-8861-EAE414B7E720}" presName="Name0" presStyleCnt="0">
        <dgm:presLayoutVars>
          <dgm:chMax val="7"/>
          <dgm:dir/>
          <dgm:resizeHandles val="exact"/>
        </dgm:presLayoutVars>
      </dgm:prSet>
      <dgm:spPr/>
    </dgm:pt>
    <dgm:pt modelId="{2FD021FA-EADF-4FB6-9D01-4A836452B8A1}" type="pres">
      <dgm:prSet presAssocID="{3CA3D662-958D-41E1-8861-EAE414B7E720}" presName="ellipse1" presStyleLbl="vennNode1" presStyleIdx="0" presStyleCnt="4">
        <dgm:presLayoutVars>
          <dgm:bulletEnabled val="1"/>
        </dgm:presLayoutVars>
      </dgm:prSet>
      <dgm:spPr/>
    </dgm:pt>
    <dgm:pt modelId="{EBD9D61A-97BB-4483-9D55-5C9D6F8201A3}" type="pres">
      <dgm:prSet presAssocID="{3CA3D662-958D-41E1-8861-EAE414B7E720}" presName="ellipse2" presStyleLbl="vennNode1" presStyleIdx="1" presStyleCnt="4" custLinFactNeighborX="485" custLinFactNeighborY="9134">
        <dgm:presLayoutVars>
          <dgm:bulletEnabled val="1"/>
        </dgm:presLayoutVars>
      </dgm:prSet>
      <dgm:spPr/>
    </dgm:pt>
    <dgm:pt modelId="{D2535D94-0279-4FB0-9BEC-120B0E9DC5B2}" type="pres">
      <dgm:prSet presAssocID="{3CA3D662-958D-41E1-8861-EAE414B7E720}" presName="ellipse3" presStyleLbl="vennNode1" presStyleIdx="2" presStyleCnt="4">
        <dgm:presLayoutVars>
          <dgm:bulletEnabled val="1"/>
        </dgm:presLayoutVars>
      </dgm:prSet>
      <dgm:spPr/>
    </dgm:pt>
    <dgm:pt modelId="{48ED2936-13CE-BD42-B099-2E7BF2853765}" type="pres">
      <dgm:prSet presAssocID="{3CA3D662-958D-41E1-8861-EAE414B7E720}" presName="ellipse4" presStyleLbl="vennNode1" presStyleIdx="3" presStyleCnt="4">
        <dgm:presLayoutVars>
          <dgm:bulletEnabled val="1"/>
        </dgm:presLayoutVars>
      </dgm:prSet>
      <dgm:spPr/>
    </dgm:pt>
  </dgm:ptLst>
  <dgm:cxnLst>
    <dgm:cxn modelId="{00F55007-3FF1-4560-BAE4-3441846148D9}" srcId="{3CA3D662-958D-41E1-8861-EAE414B7E720}" destId="{CB1A78F8-9B3E-4CE3-8C6F-4B4AC723E31F}" srcOrd="0" destOrd="0" parTransId="{386B765B-53B3-4E92-AD01-4D405367B7CD}" sibTransId="{EC084286-55F7-4E74-8F82-9E10F1B5E091}"/>
    <dgm:cxn modelId="{3200442A-1269-4746-A9C4-3498B34D5D9A}" type="presOf" srcId="{1D777244-611B-452E-B9BD-1C7F11F28202}" destId="{D2535D94-0279-4FB0-9BEC-120B0E9DC5B2}" srcOrd="0" destOrd="0" presId="urn:microsoft.com/office/officeart/2005/8/layout/rings+Icon"/>
    <dgm:cxn modelId="{31102F35-1B2C-3C46-94FC-8C4EB5DB83FF}" type="presOf" srcId="{D6C6D63C-C4D4-426D-ACE7-7641505285F9}" destId="{48ED2936-13CE-BD42-B099-2E7BF2853765}" srcOrd="0" destOrd="0" presId="urn:microsoft.com/office/officeart/2005/8/layout/rings+Icon"/>
    <dgm:cxn modelId="{551B2D5F-2BF9-4F0B-805B-7A84B5D78A3D}" srcId="{3CA3D662-958D-41E1-8861-EAE414B7E720}" destId="{D6C6D63C-C4D4-426D-ACE7-7641505285F9}" srcOrd="3" destOrd="0" parTransId="{A503077B-D6C3-4735-BC64-76EC9B623C4E}" sibTransId="{C5421DCD-F5F9-4202-982D-C91226DDF570}"/>
    <dgm:cxn modelId="{52CFD676-8BDA-4190-8CB4-D9F83D33E3D3}" srcId="{3CA3D662-958D-41E1-8861-EAE414B7E720}" destId="{1D777244-611B-452E-B9BD-1C7F11F28202}" srcOrd="2" destOrd="0" parTransId="{30AB3220-A011-4121-85AB-D0645A15D1CC}" sibTransId="{8037D80A-2776-4CC7-BCCB-4B756A407D81}"/>
    <dgm:cxn modelId="{33B54E7D-58AC-44E4-A082-F963E71C438D}" type="presOf" srcId="{CB1A78F8-9B3E-4CE3-8C6F-4B4AC723E31F}" destId="{2FD021FA-EADF-4FB6-9D01-4A836452B8A1}" srcOrd="0" destOrd="0" presId="urn:microsoft.com/office/officeart/2005/8/layout/rings+Icon"/>
    <dgm:cxn modelId="{A1B4BE88-2941-7241-BAA3-73565E04E358}" srcId="{3CA3D662-958D-41E1-8861-EAE414B7E720}" destId="{BF85F045-468F-D24D-B6D3-5A2EFBDEA829}" srcOrd="1" destOrd="0" parTransId="{D175551D-37B3-3E4B-8060-B1CBC65F92CC}" sibTransId="{32283513-FF2B-2F46-B000-A50EB4900F64}"/>
    <dgm:cxn modelId="{AD9C3AA6-B3D7-4EBB-986B-87F2FE415B4C}" type="presOf" srcId="{3CA3D662-958D-41E1-8861-EAE414B7E720}" destId="{B25C58EB-A8A9-42B9-A9F8-2C7D6F87DB20}" srcOrd="0" destOrd="0" presId="urn:microsoft.com/office/officeart/2005/8/layout/rings+Icon"/>
    <dgm:cxn modelId="{0F3959CF-BEB2-BA4D-B8EA-5DAE46289A6B}" type="presOf" srcId="{BF85F045-468F-D24D-B6D3-5A2EFBDEA829}" destId="{EBD9D61A-97BB-4483-9D55-5C9D6F8201A3}" srcOrd="0" destOrd="0" presId="urn:microsoft.com/office/officeart/2005/8/layout/rings+Icon"/>
    <dgm:cxn modelId="{A5421082-FDA1-49B4-A515-8D3CBE6D02F1}" type="presParOf" srcId="{B25C58EB-A8A9-42B9-A9F8-2C7D6F87DB20}" destId="{2FD021FA-EADF-4FB6-9D01-4A836452B8A1}" srcOrd="0" destOrd="0" presId="urn:microsoft.com/office/officeart/2005/8/layout/rings+Icon"/>
    <dgm:cxn modelId="{17987959-1B93-415F-BC60-4BB1DA82AAC8}" type="presParOf" srcId="{B25C58EB-A8A9-42B9-A9F8-2C7D6F87DB20}" destId="{EBD9D61A-97BB-4483-9D55-5C9D6F8201A3}" srcOrd="1" destOrd="0" presId="urn:microsoft.com/office/officeart/2005/8/layout/rings+Icon"/>
    <dgm:cxn modelId="{37C19361-462B-449C-856B-14D0866BCD0B}" type="presParOf" srcId="{B25C58EB-A8A9-42B9-A9F8-2C7D6F87DB20}" destId="{D2535D94-0279-4FB0-9BEC-120B0E9DC5B2}" srcOrd="2" destOrd="0" presId="urn:microsoft.com/office/officeart/2005/8/layout/rings+Icon"/>
    <dgm:cxn modelId="{35D997F9-B6DB-6540-BAFC-9526901E4BC8}" type="presParOf" srcId="{B25C58EB-A8A9-42B9-A9F8-2C7D6F87DB20}" destId="{48ED2936-13CE-BD42-B099-2E7BF2853765}" srcOrd="3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021FA-EADF-4FB6-9D01-4A836452B8A1}">
      <dsp:nvSpPr>
        <dsp:cNvPr id="0" name=""/>
        <dsp:cNvSpPr/>
      </dsp:nvSpPr>
      <dsp:spPr>
        <a:xfrm>
          <a:off x="0" y="375090"/>
          <a:ext cx="2943750" cy="294411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AU" sz="1800" kern="1200" dirty="0"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Which information processing skills will you focus on?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AU" sz="1800" i="1" kern="1200" dirty="0">
              <a:latin typeface="+mn-lt"/>
            </a:rPr>
            <a:t>Are they achievable for your students?</a:t>
          </a:r>
        </a:p>
      </dsp:txBody>
      <dsp:txXfrm>
        <a:off x="431102" y="806245"/>
        <a:ext cx="2081546" cy="2081800"/>
      </dsp:txXfrm>
    </dsp:sp>
    <dsp:sp modelId="{EBD9D61A-97BB-4483-9D55-5C9D6F8201A3}">
      <dsp:nvSpPr>
        <dsp:cNvPr id="0" name=""/>
        <dsp:cNvSpPr/>
      </dsp:nvSpPr>
      <dsp:spPr>
        <a:xfrm>
          <a:off x="1528826" y="2607563"/>
          <a:ext cx="2943750" cy="2944110"/>
        </a:xfrm>
        <a:prstGeom prst="ellipse">
          <a:avLst/>
        </a:prstGeom>
        <a:solidFill>
          <a:schemeClr val="accent4">
            <a:alpha val="50000"/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AU" sz="1900" kern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rPr>
            <a:t>I</a:t>
          </a:r>
          <a:r>
            <a:rPr lang="en-AU" sz="1800" kern="12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s there a specific text that </a:t>
          </a:r>
          <a:r>
            <a:rPr lang="en-AU" sz="1800" kern="1200" dirty="0"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would support this concept/outcome?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AU" sz="1800" kern="1200" dirty="0"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AU" sz="1800" i="1" kern="1200" dirty="0"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What other books might you include?</a:t>
          </a:r>
          <a:endParaRPr lang="en-AU" sz="1800" i="1" kern="1200" dirty="0">
            <a:latin typeface="+mn-lt"/>
          </a:endParaRPr>
        </a:p>
      </dsp:txBody>
      <dsp:txXfrm>
        <a:off x="1959928" y="3038718"/>
        <a:ext cx="2081546" cy="2081800"/>
      </dsp:txXfrm>
    </dsp:sp>
    <dsp:sp modelId="{D2535D94-0279-4FB0-9BEC-120B0E9DC5B2}">
      <dsp:nvSpPr>
        <dsp:cNvPr id="0" name=""/>
        <dsp:cNvSpPr/>
      </dsp:nvSpPr>
      <dsp:spPr>
        <a:xfrm>
          <a:off x="3028349" y="375090"/>
          <a:ext cx="2943750" cy="2944110"/>
        </a:xfrm>
        <a:prstGeom prst="ellipse">
          <a:avLst/>
        </a:prstGeom>
        <a:solidFill>
          <a:schemeClr val="accent4">
            <a:alpha val="50000"/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AU" sz="1800" kern="1200" dirty="0"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What do you want the students to learn? </a:t>
          </a:r>
          <a:endParaRPr lang="en-AU" sz="1800" kern="1200" dirty="0">
            <a:latin typeface="+mn-lt"/>
          </a:endParaRPr>
        </a:p>
      </dsp:txBody>
      <dsp:txXfrm>
        <a:off x="3459451" y="806245"/>
        <a:ext cx="2081546" cy="2081800"/>
      </dsp:txXfrm>
    </dsp:sp>
    <dsp:sp modelId="{48ED2936-13CE-BD42-B099-2E7BF2853765}">
      <dsp:nvSpPr>
        <dsp:cNvPr id="0" name=""/>
        <dsp:cNvSpPr/>
      </dsp:nvSpPr>
      <dsp:spPr>
        <a:xfrm>
          <a:off x="4542898" y="2338648"/>
          <a:ext cx="2943750" cy="2944110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AU" sz="1800" kern="1200" dirty="0">
              <a:latin typeface="+mn-lt"/>
            </a:rPr>
            <a:t>What strengths and talents can you bring to the learning experience?</a:t>
          </a:r>
        </a:p>
      </dsp:txBody>
      <dsp:txXfrm>
        <a:off x="4974000" y="2769803"/>
        <a:ext cx="2081546" cy="2081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4F8E0-13CF-4F4B-BC61-5E4A7AE0E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84C6C-C055-E647-8164-2A08ACE34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7709A-7C55-0E46-A4C0-1BEF8EDDB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F3F4-9C70-5B40-AFD7-12286282E86C}" type="datetimeFigureOut">
              <a:rPr lang="en-US" smtClean="0"/>
              <a:t>6/14/23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B0581-82FC-FA45-8039-A95A48E95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EA596-354B-9F4F-8CEB-7C131F493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EF27-F500-014C-BD3B-F27DE0BF1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7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FBFF-2062-D44F-A092-E343D50FE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C135FC-4060-7148-91F1-492FBF900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6012B-5BF8-AC4C-9B6B-227ACC87B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F3F4-9C70-5B40-AFD7-12286282E86C}" type="datetimeFigureOut">
              <a:rPr lang="en-US" smtClean="0"/>
              <a:t>6/14/23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9A4D6-918E-6E46-B344-AF6546AED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0692D-20B9-4944-8DCD-1E60FCBAE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EF27-F500-014C-BD3B-F27DE0BF1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6F6238-115C-A847-9EAD-42BBA439D5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92AD6E-D415-B347-88EA-4B2276ABF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6F720-3015-BE4C-9427-792DD9E01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F3F4-9C70-5B40-AFD7-12286282E86C}" type="datetimeFigureOut">
              <a:rPr lang="en-US" smtClean="0"/>
              <a:t>6/14/23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EFDBC-4A1C-F442-8645-75A8D2947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7BE27-E547-FC43-9AB4-D5BD4380D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EF27-F500-014C-BD3B-F27DE0BF1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1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917E6-E16B-1142-8F58-32BA8C890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592E2-37B1-3648-9853-129C47A84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0637F-A228-C443-84F8-2A9E40867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F3F4-9C70-5B40-AFD7-12286282E86C}" type="datetimeFigureOut">
              <a:rPr lang="en-US" smtClean="0"/>
              <a:t>6/14/23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DAC4C-EB67-C14A-9778-D44D4E0A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2A756-E5CF-114B-AEE5-CB86DA85F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EF27-F500-014C-BD3B-F27DE0BF1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4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F0F88-F75D-D94E-9D4B-AB9AD39C9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8B40A-54AE-6848-B0F7-048AD088F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78CC5-55DA-8A4D-8B11-745266C0C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F3F4-9C70-5B40-AFD7-12286282E86C}" type="datetimeFigureOut">
              <a:rPr lang="en-US" smtClean="0"/>
              <a:t>6/14/23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3BAA8-AE52-4A45-8087-36E252E5D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A5C38-8810-A440-970D-B986D0614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EF27-F500-014C-BD3B-F27DE0BF1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9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A7458-C263-7042-9307-9C1FAD06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9C8D9-7618-6346-AE96-125044C459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7D26BD-78A7-324E-A461-7AC4AA117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BDB6E-FF64-594E-B0D1-6BC927E4B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F3F4-9C70-5B40-AFD7-12286282E86C}" type="datetimeFigureOut">
              <a:rPr lang="en-US" smtClean="0"/>
              <a:t>6/14/23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3444C-C9AF-B244-9E01-4BFABCBA2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142447-B0F0-7D47-8CD8-678065209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EF27-F500-014C-BD3B-F27DE0BF1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5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84DCC-284C-4540-AAC0-E78DA075C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3DBDB-0BC4-9447-A819-ABA5C5F48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DB13E-55E6-ED4B-BF00-376ABAC47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25F98B-B5F4-5543-B5B8-8E4DE13B8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4DA033-976A-744B-BE84-C8C2B2442F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3DB439-E927-2641-B38F-E69E1FA0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F3F4-9C70-5B40-AFD7-12286282E86C}" type="datetimeFigureOut">
              <a:rPr lang="en-US" smtClean="0"/>
              <a:t>6/14/23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D47A3E-D608-064F-B1AF-70798543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5BBB33-4FB6-A645-BE22-C5E03D32A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EF27-F500-014C-BD3B-F27DE0BF1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12C1-357F-7046-823D-584194E3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8F40BA-6789-E945-8DA1-4A901D8E0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F3F4-9C70-5B40-AFD7-12286282E86C}" type="datetimeFigureOut">
              <a:rPr lang="en-US" smtClean="0"/>
              <a:t>6/14/23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1253ED-CA5F-CA45-B07D-0E4364EC1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C87795-8EE7-1B42-9EB2-0FF6EB80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EF27-F500-014C-BD3B-F27DE0BF1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7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30554A-AC16-3C48-A637-29A36F10E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F3F4-9C70-5B40-AFD7-12286282E86C}" type="datetimeFigureOut">
              <a:rPr lang="en-US" smtClean="0"/>
              <a:t>6/14/23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08AE42-14CB-1B4B-A633-3716EFA16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95F6A-CCD9-D442-9226-9EB0BEAD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EF27-F500-014C-BD3B-F27DE0BF1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5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96DAE-E6E9-EE44-957B-AC78B8BFB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62631-D906-7347-AF80-6E0A93FF8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A8FB36-A680-F742-BAEE-4830B9DFB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6F8AD-104F-9C49-860A-5686E79AA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F3F4-9C70-5B40-AFD7-12286282E86C}" type="datetimeFigureOut">
              <a:rPr lang="en-US" smtClean="0"/>
              <a:t>6/14/23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46AC35-312A-B842-A6AE-B5D90C90D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AC54F-0466-CB48-9C5E-D5FEED8FA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EF27-F500-014C-BD3B-F27DE0BF1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8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4D4B5-5B41-A145-966C-5B0B53A3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453625-14CD-1549-A0EB-FA723CE84E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C0F23-AC49-9F46-9903-7D251DBB6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57CEA-6BCC-7C4D-AF83-FAF1A1F58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F3F4-9C70-5B40-AFD7-12286282E86C}" type="datetimeFigureOut">
              <a:rPr lang="en-US" smtClean="0"/>
              <a:t>6/14/23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C5A31-847D-E640-8273-DDA688B48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A6379-73FB-5747-A568-14B6D4A96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EF27-F500-014C-BD3B-F27DE0BF1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6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B1440B-A843-C345-9B5E-9654F4FAA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5BCAB-147C-3B4D-B3C0-3C06B8552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B5456-A91C-CD4B-87CE-275A56A4FE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CF3F4-9C70-5B40-AFD7-12286282E86C}" type="datetimeFigureOut">
              <a:rPr lang="en-US" smtClean="0"/>
              <a:t>6/14/23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0A650-40CD-D343-B1E3-4CEDDBD2ED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6B3A2-DB16-8C46-BD97-C4F8BCBC9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2EF27-F500-014C-BD3B-F27DE0BF1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3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8RC87H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C0207-169B-F8F5-2C5E-191EF5489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7142" y="2433248"/>
            <a:ext cx="9144000" cy="2387600"/>
          </a:xfrm>
        </p:spPr>
        <p:txBody>
          <a:bodyPr>
            <a:noAutofit/>
          </a:bodyPr>
          <a:lstStyle/>
          <a:p>
            <a:r>
              <a:rPr lang="en-AU" sz="8000" b="1" dirty="0">
                <a:solidFill>
                  <a:schemeClr val="bg1"/>
                </a:solidFill>
              </a:rPr>
              <a:t>Planning for </a:t>
            </a:r>
            <a:br>
              <a:rPr lang="en-AU" sz="8000" b="1" dirty="0">
                <a:solidFill>
                  <a:schemeClr val="bg1"/>
                </a:solidFill>
              </a:rPr>
            </a:br>
            <a:r>
              <a:rPr lang="en-AU" sz="8000" b="1" dirty="0">
                <a:solidFill>
                  <a:schemeClr val="bg1"/>
                </a:solidFill>
              </a:rPr>
              <a:t>Learning in the Library</a:t>
            </a:r>
          </a:p>
        </p:txBody>
      </p:sp>
    </p:spTree>
    <p:extLst>
      <p:ext uri="{BB962C8B-B14F-4D97-AF65-F5344CB8AC3E}">
        <p14:creationId xmlns:p14="http://schemas.microsoft.com/office/powerpoint/2010/main" val="2705792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787760-2466-004E-848D-7E9240BE9FDE}"/>
              </a:ext>
            </a:extLst>
          </p:cNvPr>
          <p:cNvSpPr/>
          <p:nvPr/>
        </p:nvSpPr>
        <p:spPr>
          <a:xfrm>
            <a:off x="3044142" y="298359"/>
            <a:ext cx="9028254" cy="599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9600" dirty="0">
                <a:solidFill>
                  <a:srgbClr val="00B050"/>
                </a:solidFill>
                <a:effectLst/>
                <a:latin typeface="Huxtable"/>
                <a:ea typeface="Calibri" panose="020F0502020204030204" pitchFamily="34" charset="0"/>
                <a:cs typeface="Times New Roman" panose="02020603050405020304" pitchFamily="18" charset="0"/>
              </a:rPr>
              <a:t>Create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3200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my intended audience?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3200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tools could I use?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dirty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step may involve:</a:t>
            </a:r>
            <a:endParaRPr lang="en-US" sz="14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A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introducing and exploring new digital programs and print options for presenting information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A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issues if music and images are included in a presentation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A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matching audience with presentation formats (</a:t>
            </a:r>
            <a:r>
              <a:rPr lang="en-A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A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parents – school website)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A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asking for feedback prior to publishing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53833E-1A1E-8742-B541-63CA12E76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836" y="575972"/>
            <a:ext cx="2022475" cy="282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637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C67455-DB37-2342-B1CA-447187F92337}"/>
              </a:ext>
            </a:extLst>
          </p:cNvPr>
          <p:cNvSpPr/>
          <p:nvPr/>
        </p:nvSpPr>
        <p:spPr>
          <a:xfrm>
            <a:off x="3757613" y="268584"/>
            <a:ext cx="8129586" cy="6160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9600" dirty="0">
                <a:solidFill>
                  <a:srgbClr val="0070C0"/>
                </a:solidFill>
                <a:effectLst/>
                <a:latin typeface="Huxtable"/>
                <a:ea typeface="Calibri" panose="020F0502020204030204" pitchFamily="34" charset="0"/>
                <a:cs typeface="Times New Roman" panose="02020603050405020304" pitchFamily="18" charset="0"/>
              </a:rPr>
              <a:t>Review &amp; Redo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32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did I do well?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32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changes would I make if I could do this again?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3200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step may involve:</a:t>
            </a:r>
            <a:endParaRPr lang="en-US" sz="1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A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review and reflection on presentations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A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discussing group performance for collaborative tasks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A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editing and republishing if required/desired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9A8BE3-45A0-6341-B565-897ADE8B1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51" y="491152"/>
            <a:ext cx="1987550" cy="280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253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55CA10-F55C-4D40-8F59-C53EE73409BB}"/>
              </a:ext>
            </a:extLst>
          </p:cNvPr>
          <p:cNvSpPr/>
          <p:nvPr/>
        </p:nvSpPr>
        <p:spPr>
          <a:xfrm>
            <a:off x="3971925" y="610710"/>
            <a:ext cx="7358062" cy="5698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9600" dirty="0">
                <a:solidFill>
                  <a:srgbClr val="7030A0"/>
                </a:solidFill>
                <a:effectLst/>
                <a:latin typeface="Huxtable"/>
                <a:ea typeface="Calibri" panose="020F0502020204030204" pitchFamily="34" charset="0"/>
                <a:cs typeface="Times New Roman" panose="02020603050405020304" pitchFamily="18" charset="0"/>
              </a:rPr>
              <a:t>Share &amp; Act</a:t>
            </a:r>
            <a:endParaRPr lang="en-US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3200" i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will I use what I have learned?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3200" i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we use what we have learned to bring positive change to a situation?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step may involve:</a:t>
            </a:r>
            <a:endParaRPr lang="en-US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A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Discussing how the issue might change and what it could look like in the future.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endParaRPr lang="en-AU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en-A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Doing something with or about what has been learned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06E66B-24E4-7A4D-AE15-B667BF455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7" y="610710"/>
            <a:ext cx="2092818" cy="298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689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929F5A-B279-1844-BF1D-2635ECF07872}"/>
              </a:ext>
            </a:extLst>
          </p:cNvPr>
          <p:cNvSpPr txBox="1"/>
          <p:nvPr/>
        </p:nvSpPr>
        <p:spPr>
          <a:xfrm>
            <a:off x="1943099" y="2586038"/>
            <a:ext cx="80867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</a:rPr>
              <a:t>Lesson Examples</a:t>
            </a:r>
          </a:p>
        </p:txBody>
      </p:sp>
    </p:spTree>
    <p:extLst>
      <p:ext uri="{BB962C8B-B14F-4D97-AF65-F5344CB8AC3E}">
        <p14:creationId xmlns:p14="http://schemas.microsoft.com/office/powerpoint/2010/main" val="889808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59FC9190-2AEE-6A97-E244-E8C50DFE60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409575"/>
            <a:ext cx="10706100" cy="6038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30682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448413-3AB6-4E49-A2CF-8754C7C68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4" y="942976"/>
            <a:ext cx="11872912" cy="57578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EEC067-8C0E-A944-A862-62B9EAD08745}"/>
              </a:ext>
            </a:extLst>
          </p:cNvPr>
          <p:cNvSpPr txBox="1"/>
          <p:nvPr/>
        </p:nvSpPr>
        <p:spPr>
          <a:xfrm>
            <a:off x="514350" y="185738"/>
            <a:ext cx="10987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Information Processing Skills for this lesson are</a:t>
            </a:r>
            <a:r>
              <a:rPr lang="en-US" sz="2400" dirty="0">
                <a:solidFill>
                  <a:srgbClr val="FFC000"/>
                </a:solidFill>
              </a:rPr>
              <a:t> Connect &amp; Wonder</a:t>
            </a:r>
            <a:r>
              <a:rPr lang="en-US" sz="2400" dirty="0">
                <a:solidFill>
                  <a:schemeClr val="bg1"/>
                </a:solidFill>
              </a:rPr>
              <a:t>, and </a:t>
            </a:r>
            <a:r>
              <a:rPr lang="en-US" sz="2400" dirty="0">
                <a:solidFill>
                  <a:srgbClr val="00B050"/>
                </a:solidFill>
              </a:rPr>
              <a:t>Create</a:t>
            </a:r>
          </a:p>
        </p:txBody>
      </p:sp>
    </p:spTree>
    <p:extLst>
      <p:ext uri="{BB962C8B-B14F-4D97-AF65-F5344CB8AC3E}">
        <p14:creationId xmlns:p14="http://schemas.microsoft.com/office/powerpoint/2010/main" val="1622388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871C62-2D35-CB41-9AA5-5CA2BA1F8F76}"/>
              </a:ext>
            </a:extLst>
          </p:cNvPr>
          <p:cNvSpPr txBox="1"/>
          <p:nvPr/>
        </p:nvSpPr>
        <p:spPr>
          <a:xfrm>
            <a:off x="842963" y="2028825"/>
            <a:ext cx="103870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</a:rPr>
              <a:t>Lesson Plan Template Example</a:t>
            </a:r>
          </a:p>
        </p:txBody>
      </p:sp>
    </p:spTree>
    <p:extLst>
      <p:ext uri="{BB962C8B-B14F-4D97-AF65-F5344CB8AC3E}">
        <p14:creationId xmlns:p14="http://schemas.microsoft.com/office/powerpoint/2010/main" val="2336725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77D2DFD-7B98-0245-B8CB-EB84BF7554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410642"/>
              </p:ext>
            </p:extLst>
          </p:nvPr>
        </p:nvGraphicFramePr>
        <p:xfrm>
          <a:off x="814388" y="1014412"/>
          <a:ext cx="10629900" cy="5476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9243">
                  <a:extLst>
                    <a:ext uri="{9D8B030D-6E8A-4147-A177-3AD203B41FA5}">
                      <a16:colId xmlns:a16="http://schemas.microsoft.com/office/drawing/2014/main" val="1937127346"/>
                    </a:ext>
                  </a:extLst>
                </a:gridCol>
                <a:gridCol w="5085137">
                  <a:extLst>
                    <a:ext uri="{9D8B030D-6E8A-4147-A177-3AD203B41FA5}">
                      <a16:colId xmlns:a16="http://schemas.microsoft.com/office/drawing/2014/main" val="2102579867"/>
                    </a:ext>
                  </a:extLst>
                </a:gridCol>
                <a:gridCol w="3245520">
                  <a:extLst>
                    <a:ext uri="{9D8B030D-6E8A-4147-A177-3AD203B41FA5}">
                      <a16:colId xmlns:a16="http://schemas.microsoft.com/office/drawing/2014/main" val="2580872563"/>
                    </a:ext>
                  </a:extLst>
                </a:gridCol>
              </a:tblGrid>
              <a:tr h="270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LEARNING INTENTION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8" marR="59698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LESSON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8" marR="59698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RESOURCES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8" marR="59698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002186"/>
                  </a:ext>
                </a:extLst>
              </a:tr>
              <a:tr h="2562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8" marR="5969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8" marR="5969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8" marR="5969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587237"/>
                  </a:ext>
                </a:extLst>
              </a:tr>
              <a:tr h="270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CURRICULUM AREA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8" marR="59698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ASSESSMENT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8" marR="59698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575181"/>
                  </a:ext>
                </a:extLst>
              </a:tr>
              <a:tr h="23653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8" marR="5969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98" marR="5969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40511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B048062-DB74-C145-B684-4BC51B9EC3B2}"/>
              </a:ext>
            </a:extLst>
          </p:cNvPr>
          <p:cNvSpPr txBox="1"/>
          <p:nvPr/>
        </p:nvSpPr>
        <p:spPr>
          <a:xfrm>
            <a:off x="942975" y="257175"/>
            <a:ext cx="10501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solidFill>
                  <a:schemeClr val="bg1"/>
                </a:solidFill>
              </a:rPr>
              <a:t>UNIT TITLE:				TEACHER:				GRADE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48789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B95354-8AEC-0249-9E0C-4AE78FE2F7DE}"/>
              </a:ext>
            </a:extLst>
          </p:cNvPr>
          <p:cNvSpPr txBox="1"/>
          <p:nvPr/>
        </p:nvSpPr>
        <p:spPr>
          <a:xfrm>
            <a:off x="1902950" y="2140050"/>
            <a:ext cx="98155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Now it’s your turn . . 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71FFD1-21C0-0749-A719-53DDC5D348E8}"/>
              </a:ext>
            </a:extLst>
          </p:cNvPr>
          <p:cNvSpPr txBox="1"/>
          <p:nvPr/>
        </p:nvSpPr>
        <p:spPr>
          <a:xfrm>
            <a:off x="2257063" y="4490977"/>
            <a:ext cx="7720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Please complete the survey about today’s sessions by following this link </a:t>
            </a:r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dirty="0" err="1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www.surveymonkey.com</a:t>
            </a:r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/r/8RC87HS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62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5B816A-661C-5C88-E750-B3CF0206BADD}"/>
              </a:ext>
            </a:extLst>
          </p:cNvPr>
          <p:cNvSpPr txBox="1"/>
          <p:nvPr/>
        </p:nvSpPr>
        <p:spPr>
          <a:xfrm>
            <a:off x="633334" y="470729"/>
            <a:ext cx="10695214" cy="587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7030" indent="-6350" algn="ctr">
              <a:lnSpc>
                <a:spcPct val="112000"/>
              </a:lnSpc>
              <a:spcAft>
                <a:spcPts val="1230"/>
              </a:spcAft>
            </a:pPr>
            <a:r>
              <a:rPr lang="en-AU" sz="32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How the students </a:t>
            </a:r>
            <a:r>
              <a:rPr lang="en-AU" sz="3200" b="1" i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engage</a:t>
            </a:r>
            <a:r>
              <a:rPr lang="en-AU" sz="32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with literature and information during your library lessons is a decision between yourself and the classroom teacher,  </a:t>
            </a:r>
            <a:r>
              <a:rPr lang="en-AU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based on both the library and school curricula.</a:t>
            </a:r>
            <a:endParaRPr lang="en-AU" sz="32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67030" indent="-6350">
              <a:lnSpc>
                <a:spcPct val="112000"/>
              </a:lnSpc>
              <a:spcAft>
                <a:spcPts val="1230"/>
              </a:spcAft>
            </a:pPr>
            <a:r>
              <a:rPr lang="en-AU" sz="32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</a:p>
          <a:p>
            <a:pPr marL="367030" indent="-6350" algn="ctr">
              <a:lnSpc>
                <a:spcPct val="112000"/>
              </a:lnSpc>
              <a:spcAft>
                <a:spcPts val="1230"/>
              </a:spcAft>
            </a:pPr>
            <a:r>
              <a:rPr lang="en-AU" sz="32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Think about . . .</a:t>
            </a:r>
            <a:endParaRPr lang="en-AU" sz="32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103880" lvl="5" indent="-457200">
              <a:lnSpc>
                <a:spcPct val="112000"/>
              </a:lnSpc>
              <a:spcAft>
                <a:spcPts val="1230"/>
              </a:spcAft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92D05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learning needs of the children</a:t>
            </a:r>
            <a:endParaRPr lang="en-AU" sz="3200" dirty="0">
              <a:solidFill>
                <a:srgbClr val="92D05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103880" lvl="5" indent="-457200">
              <a:lnSpc>
                <a:spcPct val="112000"/>
              </a:lnSpc>
              <a:spcAft>
                <a:spcPts val="1230"/>
              </a:spcAft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92D05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your school context</a:t>
            </a:r>
          </a:p>
          <a:p>
            <a:pPr marL="3103880" lvl="5" indent="-457200">
              <a:lnSpc>
                <a:spcPct val="112000"/>
              </a:lnSpc>
              <a:spcAft>
                <a:spcPts val="1230"/>
              </a:spcAft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92D05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your personal skills and knowledge </a:t>
            </a:r>
            <a:endParaRPr lang="en-AU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67030" indent="-6350">
              <a:lnSpc>
                <a:spcPct val="112000"/>
              </a:lnSpc>
              <a:spcAft>
                <a:spcPts val="1230"/>
              </a:spcAft>
            </a:pPr>
            <a:r>
              <a:rPr lang="en-AU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n-AU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768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9C9BF7-9374-9E43-BD39-8AF6F3D27282}"/>
              </a:ext>
            </a:extLst>
          </p:cNvPr>
          <p:cNvSpPr txBox="1"/>
          <p:nvPr/>
        </p:nvSpPr>
        <p:spPr>
          <a:xfrm>
            <a:off x="742950" y="2571750"/>
            <a:ext cx="109870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</a:rPr>
              <a:t>Consider the following . . .</a:t>
            </a:r>
          </a:p>
        </p:txBody>
      </p:sp>
    </p:spTree>
    <p:extLst>
      <p:ext uri="{BB962C8B-B14F-4D97-AF65-F5344CB8AC3E}">
        <p14:creationId xmlns:p14="http://schemas.microsoft.com/office/powerpoint/2010/main" val="130725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B3F2B1-DDC5-D815-BECF-A1D8F94F0CDC}"/>
              </a:ext>
            </a:extLst>
          </p:cNvPr>
          <p:cNvSpPr txBox="1"/>
          <p:nvPr/>
        </p:nvSpPr>
        <p:spPr>
          <a:xfrm>
            <a:off x="7002710" y="3169371"/>
            <a:ext cx="4690173" cy="3108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7030" indent="-6350" algn="ctr">
              <a:lnSpc>
                <a:spcPct val="112000"/>
              </a:lnSpc>
              <a:spcAft>
                <a:spcPts val="1230"/>
              </a:spcAft>
            </a:pPr>
            <a:r>
              <a:rPr lang="en-AU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Learning </a:t>
            </a:r>
            <a:r>
              <a:rPr lang="en-AU" sz="3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Area Content:</a:t>
            </a:r>
          </a:p>
          <a:p>
            <a:pPr marL="367030" indent="-6350" algn="ctr">
              <a:lnSpc>
                <a:spcPct val="112000"/>
              </a:lnSpc>
              <a:spcAft>
                <a:spcPts val="1230"/>
              </a:spcAft>
            </a:pPr>
            <a:r>
              <a:rPr lang="en-AU" sz="20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English</a:t>
            </a:r>
          </a:p>
          <a:p>
            <a:pPr marL="367030" indent="-6350" algn="ctr">
              <a:lnSpc>
                <a:spcPct val="112000"/>
              </a:lnSpc>
              <a:spcAft>
                <a:spcPts val="1230"/>
              </a:spcAft>
            </a:pPr>
            <a:r>
              <a:rPr lang="en-AU" sz="20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EAL</a:t>
            </a:r>
          </a:p>
          <a:p>
            <a:pPr marL="367030" indent="-6350" algn="ctr">
              <a:lnSpc>
                <a:spcPct val="112000"/>
              </a:lnSpc>
              <a:spcAft>
                <a:spcPts val="1230"/>
              </a:spcAft>
            </a:pPr>
            <a:r>
              <a:rPr lang="en-AU" sz="2000" b="1" dirty="0">
                <a:solidFill>
                  <a:schemeClr val="bg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History</a:t>
            </a:r>
          </a:p>
          <a:p>
            <a:pPr marL="367030" indent="-6350" algn="ctr">
              <a:lnSpc>
                <a:spcPct val="112000"/>
              </a:lnSpc>
              <a:spcAft>
                <a:spcPts val="1230"/>
              </a:spcAft>
            </a:pPr>
            <a:r>
              <a:rPr lang="en-AU" sz="20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Science</a:t>
            </a:r>
          </a:p>
          <a:p>
            <a:pPr marL="367030" indent="-6350" algn="ctr">
              <a:lnSpc>
                <a:spcPct val="112000"/>
              </a:lnSpc>
              <a:spcAft>
                <a:spcPts val="1230"/>
              </a:spcAft>
            </a:pPr>
            <a:r>
              <a:rPr lang="en-AU" sz="2000" b="1" dirty="0">
                <a:solidFill>
                  <a:schemeClr val="bg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Geography</a:t>
            </a:r>
            <a:endParaRPr lang="en-AU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B8DECF-C1A2-735A-F9F1-1873DEF7698A}"/>
              </a:ext>
            </a:extLst>
          </p:cNvPr>
          <p:cNvSpPr txBox="1"/>
          <p:nvPr/>
        </p:nvSpPr>
        <p:spPr>
          <a:xfrm>
            <a:off x="6418703" y="373551"/>
            <a:ext cx="5274180" cy="598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7030" indent="-6350">
              <a:lnSpc>
                <a:spcPct val="112000"/>
              </a:lnSpc>
              <a:spcAft>
                <a:spcPts val="1230"/>
              </a:spcAft>
            </a:pPr>
            <a:r>
              <a:rPr lang="en-AU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Information Processing Skills</a:t>
            </a:r>
            <a:endParaRPr lang="en-AU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4FA700-730D-7A7A-7677-510FA2925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6230" y="1121242"/>
            <a:ext cx="6142930" cy="154418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FBB08FF-6F7C-4228-2652-B13F535AD15E}"/>
              </a:ext>
            </a:extLst>
          </p:cNvPr>
          <p:cNvSpPr txBox="1"/>
          <p:nvPr/>
        </p:nvSpPr>
        <p:spPr>
          <a:xfrm>
            <a:off x="560622" y="974009"/>
            <a:ext cx="3111173" cy="598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7030" indent="-6350" algn="ctr">
              <a:lnSpc>
                <a:spcPct val="112000"/>
              </a:lnSpc>
              <a:spcAft>
                <a:spcPts val="1230"/>
              </a:spcAft>
            </a:pPr>
            <a:r>
              <a:rPr lang="en-AU" sz="3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Literature</a:t>
            </a:r>
            <a:endParaRPr lang="en-AU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CA4A13B-C770-134F-BAC3-7FE79502B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762" y="1804431"/>
            <a:ext cx="2657033" cy="2646362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C4DF047-4904-FC49-99AC-4FA8C5D49A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2635" y="3560463"/>
            <a:ext cx="2996068" cy="2371060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DED0F11-91BD-2942-9661-324FADB86B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514" y="4318444"/>
            <a:ext cx="2725411" cy="2216620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408244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C1E8C83-B86A-4E13-9DB4-495954930027}"/>
              </a:ext>
            </a:extLst>
          </p:cNvPr>
          <p:cNvSpPr/>
          <p:nvPr/>
        </p:nvSpPr>
        <p:spPr>
          <a:xfrm>
            <a:off x="4331185" y="0"/>
            <a:ext cx="7860815" cy="68580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926932-BEDD-4EEC-8AC8-76858EC00B2D}"/>
              </a:ext>
            </a:extLst>
          </p:cNvPr>
          <p:cNvSpPr txBox="1"/>
          <p:nvPr/>
        </p:nvSpPr>
        <p:spPr>
          <a:xfrm>
            <a:off x="414337" y="471488"/>
            <a:ext cx="3429000" cy="5302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AU" sz="2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Will this work be part of the class programme or is it a stand-alone learning opportunity?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en-AU" sz="28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AU" sz="28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Be creative…what could learning look like? This is where your skill and passion should shine!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DE042F0-E427-4670-B00A-1B0389979B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2817441"/>
              </p:ext>
            </p:extLst>
          </p:nvPr>
        </p:nvGraphicFramePr>
        <p:xfrm>
          <a:off x="4486275" y="471488"/>
          <a:ext cx="7486649" cy="5657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0932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>
            <a:extLst>
              <a:ext uri="{FF2B5EF4-FFF2-40B4-BE49-F238E27FC236}">
                <a16:creationId xmlns:a16="http://schemas.microsoft.com/office/drawing/2014/main" id="{D171CA17-AB61-E044-B3B7-4A4B31259D6A}"/>
              </a:ext>
            </a:extLst>
          </p:cNvPr>
          <p:cNvSpPr/>
          <p:nvPr/>
        </p:nvSpPr>
        <p:spPr>
          <a:xfrm>
            <a:off x="6758588" y="3539615"/>
            <a:ext cx="3351610" cy="3140232"/>
          </a:xfrm>
          <a:prstGeom prst="ellipse">
            <a:avLst/>
          </a:prstGeom>
          <a:solidFill>
            <a:srgbClr val="D8BA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353CDAF-9B81-9343-AB51-E3B34DBB1494}"/>
              </a:ext>
            </a:extLst>
          </p:cNvPr>
          <p:cNvSpPr/>
          <p:nvPr/>
        </p:nvSpPr>
        <p:spPr>
          <a:xfrm>
            <a:off x="2205627" y="3544671"/>
            <a:ext cx="3351610" cy="314023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7E7FD62-6EDF-5C44-846D-D22587107D90}"/>
              </a:ext>
            </a:extLst>
          </p:cNvPr>
          <p:cNvSpPr/>
          <p:nvPr/>
        </p:nvSpPr>
        <p:spPr>
          <a:xfrm>
            <a:off x="6727622" y="275460"/>
            <a:ext cx="3351610" cy="31402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6915B53-026C-D542-ADBF-E633DA90FBCF}"/>
              </a:ext>
            </a:extLst>
          </p:cNvPr>
          <p:cNvSpPr/>
          <p:nvPr/>
        </p:nvSpPr>
        <p:spPr>
          <a:xfrm>
            <a:off x="2205627" y="239341"/>
            <a:ext cx="3351610" cy="3140232"/>
          </a:xfrm>
          <a:prstGeom prst="ellipse">
            <a:avLst/>
          </a:prstGeom>
          <a:solidFill>
            <a:srgbClr val="96D0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350DB9-86C3-D34E-95C7-1C4F6480EB98}"/>
              </a:ext>
            </a:extLst>
          </p:cNvPr>
          <p:cNvSpPr txBox="1"/>
          <p:nvPr/>
        </p:nvSpPr>
        <p:spPr>
          <a:xfrm>
            <a:off x="2302664" y="1684874"/>
            <a:ext cx="3157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What is the student expected to learn?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170621-3299-7440-AA62-122C6873A8C1}"/>
              </a:ext>
            </a:extLst>
          </p:cNvPr>
          <p:cNvSpPr txBox="1"/>
          <p:nvPr/>
        </p:nvSpPr>
        <p:spPr>
          <a:xfrm>
            <a:off x="2713430" y="880555"/>
            <a:ext cx="228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OUTCOME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69163D-DACF-5C47-82F1-A3EC52E37097}"/>
              </a:ext>
            </a:extLst>
          </p:cNvPr>
          <p:cNvSpPr txBox="1"/>
          <p:nvPr/>
        </p:nvSpPr>
        <p:spPr>
          <a:xfrm>
            <a:off x="2277662" y="4889514"/>
            <a:ext cx="3157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How will student learning be monitored? What are your success criteria?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AA1DEE-9D32-7940-B8FC-DC0CCC411C0B}"/>
              </a:ext>
            </a:extLst>
          </p:cNvPr>
          <p:cNvSpPr txBox="1"/>
          <p:nvPr/>
        </p:nvSpPr>
        <p:spPr>
          <a:xfrm>
            <a:off x="7061569" y="4848339"/>
            <a:ext cx="2983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What are the different roles of the class teacher and the teacher librarian in the learning?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E36679-8BA9-B94B-9A6C-FBE748520A9A}"/>
              </a:ext>
            </a:extLst>
          </p:cNvPr>
          <p:cNvSpPr txBox="1"/>
          <p:nvPr/>
        </p:nvSpPr>
        <p:spPr>
          <a:xfrm>
            <a:off x="6879421" y="1933380"/>
            <a:ext cx="3338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How do these skills support the curriculum?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B7F696-1464-AC4C-8BFA-71837D348AB7}"/>
              </a:ext>
            </a:extLst>
          </p:cNvPr>
          <p:cNvSpPr txBox="1"/>
          <p:nvPr/>
        </p:nvSpPr>
        <p:spPr>
          <a:xfrm>
            <a:off x="7023494" y="793794"/>
            <a:ext cx="2759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INFORMATION SKILLS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D94D69-3AFD-274C-A80E-E4C5C36060A0}"/>
              </a:ext>
            </a:extLst>
          </p:cNvPr>
          <p:cNvSpPr txBox="1"/>
          <p:nvPr/>
        </p:nvSpPr>
        <p:spPr>
          <a:xfrm>
            <a:off x="2495546" y="4170418"/>
            <a:ext cx="27217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ASSESSMENT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FC2884-4433-7E4D-9371-6582E9ED1BA1}"/>
              </a:ext>
            </a:extLst>
          </p:cNvPr>
          <p:cNvSpPr txBox="1"/>
          <p:nvPr/>
        </p:nvSpPr>
        <p:spPr>
          <a:xfrm>
            <a:off x="6819294" y="4170418"/>
            <a:ext cx="31575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COLLABORATION</a:t>
            </a:r>
          </a:p>
        </p:txBody>
      </p:sp>
      <p:sp>
        <p:nvSpPr>
          <p:cNvPr id="22" name="Curved Left Arrow 21">
            <a:extLst>
              <a:ext uri="{FF2B5EF4-FFF2-40B4-BE49-F238E27FC236}">
                <a16:creationId xmlns:a16="http://schemas.microsoft.com/office/drawing/2014/main" id="{BC1FFC35-E665-EF47-8CCF-35C45F9A157A}"/>
              </a:ext>
            </a:extLst>
          </p:cNvPr>
          <p:cNvSpPr/>
          <p:nvPr/>
        </p:nvSpPr>
        <p:spPr>
          <a:xfrm>
            <a:off x="10405461" y="2287323"/>
            <a:ext cx="1228726" cy="2368201"/>
          </a:xfrm>
          <a:prstGeom prst="curved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Left Arrow 22">
            <a:extLst>
              <a:ext uri="{FF2B5EF4-FFF2-40B4-BE49-F238E27FC236}">
                <a16:creationId xmlns:a16="http://schemas.microsoft.com/office/drawing/2014/main" id="{62B1E27D-016F-4345-9E67-10633B83273D}"/>
              </a:ext>
            </a:extLst>
          </p:cNvPr>
          <p:cNvSpPr/>
          <p:nvPr/>
        </p:nvSpPr>
        <p:spPr>
          <a:xfrm flipH="1" flipV="1">
            <a:off x="797266" y="2178451"/>
            <a:ext cx="1236314" cy="2474481"/>
          </a:xfrm>
          <a:prstGeom prst="curved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F03F0F7D-737D-E548-871A-EEEBAE50D26A}"/>
              </a:ext>
            </a:extLst>
          </p:cNvPr>
          <p:cNvSpPr/>
          <p:nvPr/>
        </p:nvSpPr>
        <p:spPr>
          <a:xfrm>
            <a:off x="5729284" y="1684874"/>
            <a:ext cx="929275" cy="493577"/>
          </a:xfrm>
          <a:prstGeom prst="rightArrow">
            <a:avLst>
              <a:gd name="adj1" fmla="val 41927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282BF81F-9E21-2249-BE05-0B286FBDA463}"/>
              </a:ext>
            </a:extLst>
          </p:cNvPr>
          <p:cNvSpPr/>
          <p:nvPr/>
        </p:nvSpPr>
        <p:spPr>
          <a:xfrm flipH="1">
            <a:off x="5629271" y="5193320"/>
            <a:ext cx="1007277" cy="40408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08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953E82-1AB4-1E41-977E-C48BAC7E982F}"/>
              </a:ext>
            </a:extLst>
          </p:cNvPr>
          <p:cNvSpPr txBox="1"/>
          <p:nvPr/>
        </p:nvSpPr>
        <p:spPr>
          <a:xfrm>
            <a:off x="678657" y="685800"/>
            <a:ext cx="109585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</a:rPr>
              <a:t>Information Processing Skills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B23036-3D4F-AF43-B378-62DCA3CED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448" y="4621680"/>
            <a:ext cx="6142930" cy="15441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E60A17-E0C1-C448-99BC-E0E778768368}"/>
              </a:ext>
            </a:extLst>
          </p:cNvPr>
          <p:cNvSpPr txBox="1"/>
          <p:nvPr/>
        </p:nvSpPr>
        <p:spPr>
          <a:xfrm>
            <a:off x="1414463" y="3128963"/>
            <a:ext cx="9386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are the ways we find, use and interact with the information we need.  </a:t>
            </a:r>
          </a:p>
        </p:txBody>
      </p:sp>
    </p:spTree>
    <p:extLst>
      <p:ext uri="{BB962C8B-B14F-4D97-AF65-F5344CB8AC3E}">
        <p14:creationId xmlns:p14="http://schemas.microsoft.com/office/powerpoint/2010/main" val="857361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B39CC7-676B-294A-8CFB-09A8127169EA}"/>
              </a:ext>
            </a:extLst>
          </p:cNvPr>
          <p:cNvSpPr/>
          <p:nvPr/>
        </p:nvSpPr>
        <p:spPr>
          <a:xfrm>
            <a:off x="2603038" y="570455"/>
            <a:ext cx="9358311" cy="565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8800" dirty="0">
                <a:solidFill>
                  <a:srgbClr val="FFC000"/>
                </a:solidFill>
                <a:effectLst/>
                <a:latin typeface="Huxtable"/>
                <a:ea typeface="Calibri" panose="020F0502020204030204" pitchFamily="34" charset="0"/>
                <a:cs typeface="Times New Roman" panose="02020603050405020304" pitchFamily="18" charset="0"/>
              </a:rPr>
              <a:t>Connect &amp; Wonder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3200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I already know?       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3200" i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I need to know?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AU" sz="3200" dirty="0">
                <a:solidFill>
                  <a:srgbClr val="FFC000"/>
                </a:solidFill>
                <a:effectLst/>
                <a:latin typeface="Huxtable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AU" sz="20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step may involve:</a:t>
            </a:r>
            <a:endParaRPr lang="en-US" sz="2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A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A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Forming questions: what, when, how, why, where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endParaRPr lang="en-A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A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Deciding on focus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A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Constructing a list of key words in relation to the topic.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en-A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Discussing the topic, brainstorming and clarifying known information.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7569B8-0BA7-934C-AFD6-9270C3373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874" y="570455"/>
            <a:ext cx="1862091" cy="269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514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7E1E34-AF9F-7448-92A3-BFBC2C43DC63}"/>
              </a:ext>
            </a:extLst>
          </p:cNvPr>
          <p:cNvSpPr/>
          <p:nvPr/>
        </p:nvSpPr>
        <p:spPr>
          <a:xfrm>
            <a:off x="2550047" y="524191"/>
            <a:ext cx="9372601" cy="5694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9600" dirty="0">
                <a:solidFill>
                  <a:srgbClr val="FF0000"/>
                </a:solidFill>
                <a:effectLst/>
                <a:latin typeface="Huxtable"/>
                <a:ea typeface="Calibri" panose="020F0502020204030204" pitchFamily="34" charset="0"/>
                <a:cs typeface="Times New Roman" panose="02020603050405020304" pitchFamily="18" charset="0"/>
              </a:rPr>
              <a:t>Discover &amp; Learn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3200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can I find the information required?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3200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information selected valid and relevant?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step may involve: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A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identifying the range of information available (print, digital, human, organisations)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endParaRPr lang="en-AU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A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finding information and assessing the reliability (</a:t>
            </a:r>
            <a:r>
              <a:rPr lang="en-A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A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evaluating websites)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A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to recognise which information relates to the topic and is credible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en-A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recording resources used (bibliographies)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7B03D1-7FAB-8646-B75F-29D1A68AE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975" y="524191"/>
            <a:ext cx="2022474" cy="282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460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631</Words>
  <Application>Microsoft Macintosh PowerPoint</Application>
  <PresentationFormat>Widescreen</PresentationFormat>
  <Paragraphs>130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Huxtable</vt:lpstr>
      <vt:lpstr>Symbol</vt:lpstr>
      <vt:lpstr>Times New Roman</vt:lpstr>
      <vt:lpstr>Office Theme</vt:lpstr>
      <vt:lpstr>Planning for  Learning in the Library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 Gittins</dc:creator>
  <cp:lastModifiedBy>Kerry Gittins</cp:lastModifiedBy>
  <cp:revision>19</cp:revision>
  <dcterms:created xsi:type="dcterms:W3CDTF">2023-06-12T05:39:52Z</dcterms:created>
  <dcterms:modified xsi:type="dcterms:W3CDTF">2023-06-14T00:05:49Z</dcterms:modified>
</cp:coreProperties>
</file>